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00"/>
    <a:srgbClr val="C00000"/>
    <a:srgbClr val="FF6600"/>
    <a:srgbClr val="00B050"/>
    <a:srgbClr val="00B0F0"/>
    <a:srgbClr val="4472C4"/>
    <a:srgbClr val="A9D18E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67372-1A10-4220-B36B-73D9546CE617}" v="5" dt="2026-02-11T15:21:4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0AC4-C674-E866-1685-AE0B1801B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6D2B2-3DA3-155B-78DD-8D47B908E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48A53-B2CE-92FF-B3E2-349FDF16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86123-8851-DEF4-2DB2-8031CF21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523A-FB4A-494C-D97B-F8369075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3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B5B0-A8A8-746F-FF65-73A5617B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60482-E01A-ABA6-32BF-50C30B7DA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3090-AAE0-42BB-11DD-EAB5B354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9E531-D9E8-8832-055B-744C5AE0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74D5-B883-64F7-506C-D3F6869A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916B5-E789-F68A-E57C-F6C0B0FE5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932FB-EB9F-5845-A84E-A136E229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FA16-4A00-2E82-D8ED-220326DE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C974-F2F0-CE4D-B39E-62712F5B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883A-0982-9B7D-DC99-7F4CDCB7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4082-0150-66AA-A46D-81E22E45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D23B-E0E2-DB14-1459-75CE899A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A1FC-A2D2-0E53-BCA9-2982F8B3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BC0D-49B7-FE3B-0D88-ABAB41E9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37F3B-00AC-27BE-E282-76B7452E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9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07E8-6E9E-33D7-4F90-65630B82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BCAF4-4F46-1807-62AA-8DE875823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ED2-5641-136B-654B-1127450E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E4D2-741C-E642-F898-BCB5984D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FA6E-F57C-6B6C-BBA1-65038C4D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5A0E-7FE6-1ADC-CA7C-D62B9FEB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754F-0AEA-51F3-DC44-8A4D47D7F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2A76-F2F2-FBF3-9A50-BDA0A64B7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749AE-A743-565B-F22C-73B06151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BA10D-C17E-992D-6054-217FB12D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50434-248B-3BFB-533F-2B46570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0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B7B9-B66D-3DE6-8402-04FD0B92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9C0FD-98E5-C628-CCD4-CB127935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9B1E3-782D-F63C-014E-568E6FA3A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0332E-D242-905B-870D-46593E05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8F2B7-9F81-6EC2-7711-34C8E9794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36C69-4EC7-94BA-4B5B-B5B7B61D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B98EA-B656-8775-7DA9-9BC47ECB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4EDF4-8537-16B2-AD62-9F56A270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4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ADE9-54AB-A8C2-2EBC-1F1E24BA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E7428-BF82-2B25-A3CD-84B528A5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37124-7AFF-4594-C1C9-AE0CC82D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FEC-2206-286E-0ACF-45B5688D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7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E2689-C9FE-453E-006D-028759D3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E4B1F-74D6-8CBB-20A4-45263A2B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8E3C-BD3A-55A8-38BC-3A143F1B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F146-979B-D78C-DF59-FD2F4BE6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B433-D1BC-881F-4E0C-369D6C73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7422-DE4B-1DE0-CA16-3BDB6479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C0A1E-92F0-04A5-DA9E-BFB4D390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D1D66-9283-6E43-1E84-13365991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7AB11-4174-CF60-264D-B204C6CD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1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94F3-8492-F2F5-9303-CDBBAF2C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F7AE0-2B61-A8C3-1987-A00A3E6B7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A553-3F94-880E-8261-4DA3031E6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D74E4-764F-A1A0-E583-25AC60CA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8922-C8BE-E51B-A17E-973103A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0BC3-4F42-DB39-AF7E-8AE75B49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2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B17A8-90E2-98E1-4141-BF641C13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236EC-D696-DA00-07BE-DF354948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36D1-3290-A7CA-6879-C4B674C76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F26E-27D3-4BA9-BAC7-997B556717A0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290AD-5F95-FE70-4DE3-2112F4FA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2BEA-629D-B763-DE2F-DD2E059D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9E8D-3A29-441A-B36E-5E047885A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>
            <a:extLst>
              <a:ext uri="{FF2B5EF4-FFF2-40B4-BE49-F238E27FC236}">
                <a16:creationId xmlns:a16="http://schemas.microsoft.com/office/drawing/2014/main" id="{357BC818-7CB5-936D-F64E-3AF164BE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5577" y="149156"/>
            <a:ext cx="3382481" cy="1749426"/>
          </a:xfrm>
          <a:prstGeom prst="rect">
            <a:avLst/>
          </a:prstGeom>
          <a:solidFill>
            <a:srgbClr val="FFE699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Maths</a:t>
            </a:r>
            <a:endParaRPr lang="en-GB" altLang="en-US" sz="1400" b="1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100" dirty="0">
                <a:latin typeface="Amasis MT Pro Medium"/>
              </a:rPr>
              <a:t>Perimeter and Area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Statistics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100" dirty="0">
                <a:latin typeface="Amasis MT Pro Medium"/>
              </a:rPr>
              <a:t>Shape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Position and Direction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100" dirty="0">
                <a:latin typeface="Amasis MT Pro Medium"/>
              </a:rPr>
              <a:t>Decimals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Negative Numbers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100" dirty="0">
                <a:latin typeface="Amasis MT Pro Medium"/>
              </a:rPr>
              <a:t>Converting Units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Volume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260E0C9-85B2-FF59-F054-19BB9BDC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5" y="161366"/>
            <a:ext cx="4176951" cy="2296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 Medium"/>
              </a:rPr>
              <a:t>English</a:t>
            </a:r>
            <a:endParaRPr lang="en-GB" altLang="en-US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masis MT Pro Medium"/>
            </a:endParaRPr>
          </a:p>
          <a:p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Text 1: </a:t>
            </a:r>
            <a:r>
              <a:rPr lang="en-GB" sz="1100" kern="100" dirty="0">
                <a:latin typeface="Amasis MT Pro Medium"/>
                <a:ea typeface="Calibri" panose="020F0502020204030204" pitchFamily="34" charset="0"/>
                <a:cs typeface="Times New Roman"/>
              </a:rPr>
              <a:t>Kensuke’s Kingdom – Michael Morpurgo</a:t>
            </a:r>
          </a:p>
          <a:p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Genre: Poetry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>
                <a:latin typeface="Amasis MT Pro Medium"/>
              </a:rPr>
              <a:t>Text 2: </a:t>
            </a:r>
            <a:r>
              <a:rPr lang="en-GB" sz="1100" kern="100" dirty="0">
                <a:latin typeface="Amasis MT Pro Medium"/>
                <a:ea typeface="Calibri" panose="020F0502020204030204" pitchFamily="34" charset="0"/>
                <a:cs typeface="Times New Roman"/>
              </a:rPr>
              <a:t>Kensuke’s Kingdom – Michael Morpurgo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>
                <a:latin typeface="Amasis MT Pro Medium"/>
              </a:rPr>
              <a:t>Genre: Descriptive story writing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latin typeface="Amasis MT Pro Medium"/>
                <a:cs typeface="Segoe UI"/>
              </a:rPr>
              <a:t>Text 3: Letters of Note – Shaun Usher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latin typeface="Amasis MT Pro Medium"/>
                <a:cs typeface="Segoe UI"/>
              </a:rPr>
              <a:t>Genre: Persuasive writing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1100" dirty="0">
              <a:latin typeface="Amasis MT Pro Medium"/>
              <a:cs typeface="Segoe U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effectLst/>
                <a:latin typeface="Amasis MT Pro Medium"/>
              </a:rPr>
              <a:t>Writing focus:</a:t>
            </a:r>
            <a:r>
              <a:rPr lang="en-GB" altLang="en-US" sz="1100" dirty="0">
                <a:latin typeface="Amasis MT Pro Medium"/>
              </a:rPr>
              <a:t> </a:t>
            </a:r>
            <a:endParaRPr lang="en-GB" altLang="en-US" sz="1100" i="0" u="none" strike="noStrike" cap="none" normalizeH="0" baseline="0" dirty="0">
              <a:ln>
                <a:noFill/>
              </a:ln>
              <a:effectLst/>
              <a:latin typeface="Amasis MT Pro Medium" panose="020406040500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masis MT Pro Medium"/>
                <a:ea typeface="Calibri" panose="020F0502020204030204" pitchFamily="34" charset="0"/>
                <a:cs typeface="Times New Roman"/>
              </a:rPr>
              <a:t>Poetry - </a:t>
            </a:r>
            <a:r>
              <a:rPr lang="en-GB" sz="1100" kern="100" dirty="0">
                <a:effectLst/>
                <a:latin typeface="Amasis MT Pro Medium"/>
                <a:ea typeface="Calibri" panose="020F0502020204030204" pitchFamily="34" charset="0"/>
                <a:cs typeface="Times New Roman"/>
              </a:rPr>
              <a:t>‘Kensuke</a:t>
            </a:r>
            <a:r>
              <a:rPr lang="en-GB" sz="1100" kern="100" dirty="0">
                <a:latin typeface="Amasis MT Pro Medium"/>
                <a:ea typeface="Calibri" panose="020F0502020204030204" pitchFamily="34" charset="0"/>
                <a:cs typeface="Times New Roman"/>
              </a:rPr>
              <a:t>’s Kingdom’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masis MT Pro Medium"/>
                <a:ea typeface="Calibri" panose="020F0502020204030204" pitchFamily="34" charset="0"/>
                <a:cs typeface="Times New Roman"/>
              </a:rPr>
              <a:t>Descriptive story writing – ‘Kensuke’s Kingdom’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masis MT Pro Medium"/>
                <a:ea typeface="Calibri" panose="020F0502020204030204" pitchFamily="34" charset="0"/>
                <a:cs typeface="Times New Roman"/>
              </a:rPr>
              <a:t>Persuasive Writing </a:t>
            </a:r>
            <a:r>
              <a:rPr lang="en-GB" sz="1100" kern="100" dirty="0">
                <a:effectLst/>
                <a:latin typeface="Amasis MT Pro Medium"/>
                <a:ea typeface="Calibri" panose="020F0502020204030204" pitchFamily="34" charset="0"/>
                <a:cs typeface="Times New Roman"/>
              </a:rPr>
              <a:t> – ‘Letters of Note’</a:t>
            </a:r>
            <a:endParaRPr lang="en-GB" sz="1100" dirty="0">
              <a:effectLst/>
              <a:latin typeface="Amasis MT Pro Medium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E824CE2C-73D8-EA76-C1EA-C981C7EB7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5" y="2890703"/>
            <a:ext cx="2756949" cy="2426187"/>
          </a:xfrm>
          <a:prstGeom prst="rect">
            <a:avLst/>
          </a:prstGeom>
          <a:solidFill>
            <a:srgbClr val="00B050">
              <a:alpha val="55686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Science</a:t>
            </a:r>
          </a:p>
          <a:p>
            <a:pPr marL="0" marR="0" indent="0" algn="l">
              <a:spcBef>
                <a:spcPts val="0"/>
              </a:spcBef>
            </a:pPr>
            <a:r>
              <a:rPr lang="en-US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As scientists, we want to answer the following questions: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What is a life cycle?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What are the 7 life processes?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What are the main stages of the human life cycle?</a:t>
            </a:r>
          </a:p>
          <a:p>
            <a:pPr marR="0" algn="l">
              <a:spcBef>
                <a:spcPts val="0"/>
              </a:spcBef>
            </a:pPr>
            <a:endParaRPr lang="en-US" sz="1100" kern="14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marR="0" algn="l">
              <a:spcBef>
                <a:spcPts val="0"/>
              </a:spcBef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We will also learn to: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Compare and group materials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Suggest materials for a purpose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Explain the process of dissolving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kern="1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Separate a variety of mixtures</a:t>
            </a:r>
          </a:p>
          <a:p>
            <a:pPr marL="171450" marR="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kern="14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endParaRPr lang="en-US" sz="1100" kern="1400" dirty="0">
              <a:ln>
                <a:noFill/>
              </a:ln>
              <a:solidFill>
                <a:srgbClr val="002060"/>
              </a:solidFill>
              <a:effectLst/>
              <a:latin typeface="Amasis MT Pro Medium" panose="020406040500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endParaRPr lang="en-US" sz="1100" kern="1400" dirty="0">
              <a:ln>
                <a:noFill/>
              </a:ln>
              <a:solidFill>
                <a:srgbClr val="002060"/>
              </a:solidFill>
              <a:effectLst/>
              <a:latin typeface="Amasis MT Pro Medium" panose="020406040500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endParaRPr lang="en-US" sz="1100" kern="1400" dirty="0">
              <a:ln>
                <a:noFill/>
              </a:ln>
              <a:solidFill>
                <a:srgbClr val="002060"/>
              </a:solidFill>
              <a:effectLst/>
              <a:latin typeface="Amasis MT Pro Medium" panose="02040604050005020304" pitchFamily="18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25D8BEF4-2E23-E3D4-1282-8122FF5F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881" y="2014546"/>
            <a:ext cx="3305176" cy="1749425"/>
          </a:xfrm>
          <a:prstGeom prst="rect">
            <a:avLst/>
          </a:prstGeom>
          <a:solidFill>
            <a:srgbClr val="FF00FF">
              <a:alpha val="60000"/>
            </a:srgbClr>
          </a:solidFill>
          <a:ln w="254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History/Geography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As Geographers, we will be </a:t>
            </a:r>
            <a:r>
              <a:rPr lang="en-GB" altLang="en-US" sz="1100">
                <a:solidFill>
                  <a:schemeClr val="bg1"/>
                </a:solidFill>
                <a:latin typeface="Amasis MT Pro Medium" panose="02040604050005020304" pitchFamily="18" charset="0"/>
              </a:rPr>
              <a:t>learning about the </a:t>
            </a:r>
            <a:r>
              <a:rPr lang="en-GB" sz="1100">
                <a:solidFill>
                  <a:schemeClr val="bg1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key aspects of physical geography including rivers and the water cycle.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100">
              <a:solidFill>
                <a:schemeClr val="bg1"/>
              </a:solidFill>
              <a:latin typeface="Amasis MT Pro Medium" panose="020406040500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>
                <a:solidFill>
                  <a:schemeClr val="bg1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We will also focus on climate change and some areas of the world most affected. (Arctic and Antarctic circle.)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0B8CA71B-7B1F-0582-D59F-1D80D7F7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827" y="5088467"/>
            <a:ext cx="2849870" cy="1412954"/>
          </a:xfrm>
          <a:prstGeom prst="rect">
            <a:avLst/>
          </a:prstGeom>
          <a:solidFill>
            <a:srgbClr val="FF0000">
              <a:alpha val="55294"/>
            </a:srgb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Art/Design Technology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As artists, we will be learning a range of painting techniques linked to the artist </a:t>
            </a:r>
            <a:r>
              <a:rPr lang="en-US" sz="1100" kern="1400" dirty="0" err="1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Mondrain</a:t>
            </a:r>
            <a:r>
              <a:rPr lang="en-US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.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As designers, we will be exploring food and nutrition by writing and following simple recipes to create our own dishes in class.</a:t>
            </a:r>
            <a:endParaRPr lang="en-US" sz="1100" kern="1400" dirty="0">
              <a:ln>
                <a:noFill/>
              </a:ln>
              <a:solidFill>
                <a:schemeClr val="bg1"/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2631102D-E437-1721-B9A7-8D4C2B0F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692" y="3049425"/>
            <a:ext cx="2756948" cy="835229"/>
          </a:xfrm>
          <a:prstGeom prst="rect">
            <a:avLst/>
          </a:prstGeom>
          <a:solidFill>
            <a:srgbClr val="00B0F0">
              <a:alpha val="56078"/>
            </a:srgbClr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PE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As athletes, we will be practising our running, jumping and throwing skills, trying to beat our personal best.</a:t>
            </a:r>
            <a:endParaRPr lang="en-GB" sz="11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D3C437E3-42CC-A5F9-5556-52AAB161F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827" y="3350417"/>
            <a:ext cx="2849870" cy="1162589"/>
          </a:xfrm>
          <a:prstGeom prst="rect">
            <a:avLst/>
          </a:prstGeom>
          <a:solidFill>
            <a:srgbClr val="4472C4">
              <a:alpha val="78824"/>
            </a:srgbClr>
          </a:solidFill>
          <a:ln w="25400" algn="ctr">
            <a:solidFill>
              <a:srgbClr val="08529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1"/>
                </a:solidFill>
                <a:latin typeface="Amasis MT Pro Medium"/>
                <a:ea typeface="+mn-lt"/>
                <a:cs typeface="+mn-lt"/>
              </a:rPr>
              <a:t>Music</a:t>
            </a:r>
            <a:endParaRPr lang="en-GB" sz="1400" b="1" dirty="0">
              <a:solidFill>
                <a:schemeClr val="bg1"/>
              </a:solidFill>
              <a:latin typeface="Amasis MT Pro Medium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masis MT Pro Medium"/>
                <a:ea typeface="Times New Roman"/>
                <a:cs typeface="Times New Roman"/>
              </a:rPr>
              <a:t>As Musicians, </a:t>
            </a:r>
            <a:r>
              <a:rPr lang="en-US" sz="1100" dirty="0">
                <a:solidFill>
                  <a:schemeClr val="bg1"/>
                </a:solidFill>
                <a:latin typeface="Amasis MT Pro Medium"/>
                <a:ea typeface="Times New Roman"/>
                <a:cs typeface="Times New Roman"/>
              </a:rPr>
              <a:t>there will be a performing arts focus.  We </a:t>
            </a:r>
            <a:r>
              <a:rPr lang="en-US" sz="1100" dirty="0">
                <a:solidFill>
                  <a:schemeClr val="bg1"/>
                </a:solidFill>
                <a:latin typeface="Amasis MT Pro Medium"/>
              </a:rPr>
              <a:t>will be becoming singers, singing in unison and in groups, singing with clear diction and controlled pitch.</a:t>
            </a:r>
            <a:r>
              <a:rPr lang="en-US" sz="1100" dirty="0">
                <a:solidFill>
                  <a:schemeClr val="bg1"/>
                </a:solidFill>
                <a:latin typeface="Amasis MT Pro Medium"/>
                <a:ea typeface="Times New Roman"/>
                <a:cs typeface="Times New Roman"/>
              </a:rPr>
              <a:t>​</a:t>
            </a:r>
            <a:r>
              <a:rPr lang="en-US" sz="1100" dirty="0">
                <a:latin typeface="Amasis MT Pro Medium"/>
              </a:rPr>
              <a:t> </a:t>
            </a:r>
            <a:endParaRPr lang="en-GB" sz="1100" dirty="0">
              <a:effectLst/>
              <a:latin typeface="Amasis MT Pro Medium"/>
              <a:ea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276698BF-506D-0DF2-1B64-5A061C64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881" y="4987846"/>
            <a:ext cx="3305175" cy="1412954"/>
          </a:xfrm>
          <a:prstGeom prst="rect">
            <a:avLst/>
          </a:prstGeom>
          <a:solidFill>
            <a:srgbClr val="CC00FF">
              <a:alpha val="69804"/>
            </a:srgbClr>
          </a:solidFill>
          <a:ln w="25400" algn="ctr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PSHE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We will be learning about how to take care of our bodies, this will involve learning about body image, stereotypes and the importance of sleep, exercise and hygiene.</a:t>
            </a:r>
            <a:endParaRPr lang="en-GB" altLang="en-US" sz="11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We will also be looking at achievements and accomplishments.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498F1DC-3D89-7F6B-1DC4-496B8ABE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881" y="3884654"/>
            <a:ext cx="3305176" cy="979795"/>
          </a:xfrm>
          <a:prstGeom prst="rect">
            <a:avLst/>
          </a:prstGeom>
          <a:solidFill>
            <a:srgbClr val="FF6600">
              <a:alpha val="69020"/>
            </a:srgbClr>
          </a:solidFill>
          <a:ln w="25400" algn="ctr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In Religious Education lessons we will be answering the 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What does it mean to live a good life?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Is it every right t</a:t>
            </a:r>
            <a:r>
              <a:rPr lang="en-US" altLang="en-US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o die for something?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Medium" panose="020406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2953DB0-DCEF-69E2-94C8-DDC962DE0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9" y="5600494"/>
            <a:ext cx="2756950" cy="1119292"/>
          </a:xfrm>
          <a:prstGeom prst="rect">
            <a:avLst/>
          </a:prstGeom>
          <a:solidFill>
            <a:srgbClr val="92D050">
              <a:alpha val="80000"/>
            </a:srgbClr>
          </a:solidFill>
          <a:ln w="254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/>
              </a:rPr>
              <a:t>Computing and ICT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kern="1400" dirty="0">
              <a:solidFill>
                <a:schemeClr val="bg1"/>
              </a:solidFill>
              <a:latin typeface="Amasis MT Pro 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kern="140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In computing we will look at creating Vector Drawings during term 5. In term 6 we will be using Scratch to code.</a:t>
            </a:r>
            <a:endParaRPr lang="en-US" sz="1100" kern="1400" dirty="0">
              <a:ln>
                <a:noFill/>
              </a:ln>
              <a:solidFill>
                <a:schemeClr val="bg1"/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2620671-C1F6-08CD-8EEB-0F7B8E25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690" y="4513006"/>
            <a:ext cx="2756950" cy="1927123"/>
          </a:xfrm>
          <a:prstGeom prst="rect">
            <a:avLst/>
          </a:prstGeom>
          <a:solidFill>
            <a:srgbClr val="C00000">
              <a:alpha val="60000"/>
            </a:srgbClr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masis MT Pro Medium" panose="02040604050005020304" pitchFamily="18" charset="0"/>
              </a:rPr>
              <a:t>French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In term 5 and 6 we will learn to: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Name the French seasons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Describe the weather in French 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Name animals found on a farm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Describe what can be found in the countryside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Be able to say key words linking to festivals and celebrations in France</a:t>
            </a:r>
          </a:p>
          <a:p>
            <a:pPr lvl="0"/>
            <a:r>
              <a:rPr lang="en-GB" sz="1100" dirty="0">
                <a:solidFill>
                  <a:schemeClr val="bg1"/>
                </a:solidFill>
                <a:latin typeface="Amasis MT Pro Medium" panose="02040604050005020304" pitchFamily="18" charset="0"/>
              </a:rPr>
              <a:t>Be able to express gratitude in French</a:t>
            </a:r>
          </a:p>
          <a:p>
            <a:pPr lvl="0"/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masis MT Pro Medium" panose="02040604050005020304" pitchFamily="18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FCD39A-C841-58BF-833B-F2FD02B12834}"/>
              </a:ext>
            </a:extLst>
          </p:cNvPr>
          <p:cNvSpPr txBox="1"/>
          <p:nvPr/>
        </p:nvSpPr>
        <p:spPr>
          <a:xfrm>
            <a:off x="4268223" y="157777"/>
            <a:ext cx="3537566" cy="1410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2060"/>
                </a:solidFill>
                <a:effectLst/>
                <a:latin typeface="Amasis MT Pro Medium" panose="02040604050005020304" pitchFamily="18" charset="0"/>
              </a:rPr>
              <a:t>Thomas Reade Primary School</a:t>
            </a:r>
            <a:endParaRPr lang="en-US" sz="1000" kern="140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2060"/>
                </a:solidFill>
                <a:effectLst/>
                <a:latin typeface="Amasis MT Pro Medium" panose="02040604050005020304" pitchFamily="18" charset="0"/>
              </a:rPr>
              <a:t>Year 5 </a:t>
            </a:r>
            <a:r>
              <a:rPr lang="en-US" b="1" kern="14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Summer </a:t>
            </a:r>
            <a:r>
              <a:rPr lang="en-US" sz="1800" b="1" kern="1400" dirty="0">
                <a:ln>
                  <a:noFill/>
                </a:ln>
                <a:solidFill>
                  <a:srgbClr val="002060"/>
                </a:solidFill>
                <a:effectLst/>
                <a:latin typeface="Amasis MT Pro Medium" panose="02040604050005020304" pitchFamily="18" charset="0"/>
              </a:rPr>
              <a:t>2026</a:t>
            </a:r>
            <a:endParaRPr lang="en-US" sz="1000" kern="140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kern="14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Term</a:t>
            </a:r>
            <a:r>
              <a:rPr lang="en-GB" sz="1400" kern="1400" dirty="0">
                <a:ln>
                  <a:noFill/>
                </a:ln>
                <a:solidFill>
                  <a:srgbClr val="002060"/>
                </a:solidFill>
                <a:effectLst/>
                <a:latin typeface="Amasis MT Pro Medium" panose="02040604050005020304" pitchFamily="18" charset="0"/>
              </a:rPr>
              <a:t> Overview</a:t>
            </a:r>
            <a:endParaRPr lang="en-GB" sz="1000" kern="140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7DED0557-03C6-96BF-9D25-6A1D92837C93}"/>
              </a:ext>
            </a:extLst>
          </p:cNvPr>
          <p:cNvSpPr/>
          <p:nvPr/>
        </p:nvSpPr>
        <p:spPr>
          <a:xfrm>
            <a:off x="4473677" y="1374317"/>
            <a:ext cx="3136491" cy="678426"/>
          </a:xfrm>
          <a:prstGeom prst="ribbon">
            <a:avLst>
              <a:gd name="adj1" fmla="val 16667"/>
              <a:gd name="adj2" fmla="val 7257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masis MT Pro Medium" panose="02040604050005020304" pitchFamily="18" charset="0"/>
              </a:rPr>
              <a:t>How do we protect our world?</a:t>
            </a:r>
            <a:endParaRPr lang="en-GB" b="1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6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f7bbcb-793a-4d8f-ae7d-2ddd98275c33">
      <Terms xmlns="http://schemas.microsoft.com/office/infopath/2007/PartnerControls"/>
    </lcf76f155ced4ddcb4097134ff3c332f>
    <TaxCatchAll xmlns="289c6f7b-d554-46c5-941b-fac37245fa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2701CF4106C428D167E2408D7E2EF" ma:contentTypeVersion="19" ma:contentTypeDescription="Create a new document." ma:contentTypeScope="" ma:versionID="92a36844c338aa51efbd8c7a6cf2cb3f">
  <xsd:schema xmlns:xsd="http://www.w3.org/2001/XMLSchema" xmlns:xs="http://www.w3.org/2001/XMLSchema" xmlns:p="http://schemas.microsoft.com/office/2006/metadata/properties" xmlns:ns2="71f7bbcb-793a-4d8f-ae7d-2ddd98275c33" xmlns:ns3="289c6f7b-d554-46c5-941b-fac37245fa2e" targetNamespace="http://schemas.microsoft.com/office/2006/metadata/properties" ma:root="true" ma:fieldsID="e700a2c13c25a5c19c5a2bdb77e4fe3b" ns2:_="" ns3:_="">
    <xsd:import namespace="71f7bbcb-793a-4d8f-ae7d-2ddd98275c33"/>
    <xsd:import namespace="289c6f7b-d554-46c5-941b-fac37245f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7bbcb-793a-4d8f-ae7d-2ddd98275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8621944-189a-42d8-95b6-ffbbda8cb1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c6f7b-d554-46c5-941b-fac37245fa2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d734ad3-9db6-4b89-98bc-d7dc9cad471c}" ma:internalName="TaxCatchAll" ma:showField="CatchAllData" ma:web="289c6f7b-d554-46c5-941b-fac37245f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2FA82-2FF8-41C6-B56C-57305C63BA5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289c6f7b-d554-46c5-941b-fac37245fa2e"/>
    <ds:schemaRef ds:uri="http://schemas.openxmlformats.org/package/2006/metadata/core-properties"/>
    <ds:schemaRef ds:uri="71f7bbcb-793a-4d8f-ae7d-2ddd98275c3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2DB63A-608D-4028-9B1C-E280A2E8D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7119C-6DD2-462A-AA27-8F1C39614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7bbcb-793a-4d8f-ae7d-2ddd98275c33"/>
    <ds:schemaRef ds:uri="289c6f7b-d554-46c5-941b-fac37245f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464</Words>
  <Application>Microsoft Office PowerPoint</Application>
  <PresentationFormat>Widescreen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Medium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Moulster</dc:creator>
  <cp:lastModifiedBy>Hannah Skipp</cp:lastModifiedBy>
  <cp:revision>90</cp:revision>
  <dcterms:created xsi:type="dcterms:W3CDTF">2023-04-12T10:34:35Z</dcterms:created>
  <dcterms:modified xsi:type="dcterms:W3CDTF">2026-02-25T16:16:37Z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0x0101000F62701CF4106C428D167E2408D7E2EF</vt:lpwstr>
  </property>
  <property fmtid="{D5CDD505-2E9C-101B-9397-08002B2CF9AE}" pid="3" name="MediaServiceImageTags">
    <vt:lpwstr/>
  </property>
</Properties>
</file>